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3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74" r:id="rId3"/>
    <p:sldId id="257" r:id="rId4"/>
    <p:sldId id="258" r:id="rId5"/>
    <p:sldId id="282" r:id="rId6"/>
    <p:sldId id="259" r:id="rId7"/>
    <p:sldId id="260" r:id="rId8"/>
    <p:sldId id="275" r:id="rId9"/>
    <p:sldId id="261" r:id="rId10"/>
    <p:sldId id="262" r:id="rId11"/>
    <p:sldId id="276" r:id="rId12"/>
    <p:sldId id="273" r:id="rId13"/>
    <p:sldId id="283" r:id="rId14"/>
    <p:sldId id="278" r:id="rId15"/>
    <p:sldId id="284" r:id="rId16"/>
    <p:sldId id="279" r:id="rId17"/>
    <p:sldId id="280" r:id="rId18"/>
    <p:sldId id="281" r:id="rId19"/>
    <p:sldId id="27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4E92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2593" autoAdjust="0"/>
  </p:normalViewPr>
  <p:slideViewPr>
    <p:cSldViewPr snapToGrid="0">
      <p:cViewPr>
        <p:scale>
          <a:sx n="80" d="100"/>
          <a:sy n="80" d="100"/>
        </p:scale>
        <p:origin x="-102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Excel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1561236852658539"/>
          <c:y val="9.9810767882820159E-2"/>
          <c:w val="0.59822925225185941"/>
          <c:h val="0.7173020629449358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168285970723097E-2"/>
                  <c:y val="-3.16443940268431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1557714627630727E-2"/>
                  <c:y val="-2.5890867840144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352161</c:v>
                </c:pt>
                <c:pt idx="1">
                  <c:v>337802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406912"/>
        <c:axId val="6408448"/>
        <c:axId val="0"/>
      </c:bar3DChart>
      <c:catAx>
        <c:axId val="6406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6408448"/>
        <c:crosses val="autoZero"/>
        <c:auto val="1"/>
        <c:lblAlgn val="ctr"/>
        <c:lblOffset val="100"/>
        <c:noMultiLvlLbl val="0"/>
      </c:catAx>
      <c:valAx>
        <c:axId val="6408448"/>
        <c:scaling>
          <c:orientation val="minMax"/>
          <c:max val="360000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6406912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9441696714720872"/>
          <c:y val="8.6200594567414454E-2"/>
          <c:w val="0.59822925225185919"/>
          <c:h val="0.7173020629449360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2048359111636311E-2"/>
                  <c:y val="-2.5577552978387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536269333727233E-2"/>
                  <c:y val="-3.51691353452831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318727</c:v>
                </c:pt>
                <c:pt idx="1">
                  <c:v>304890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466944"/>
        <c:axId val="34948224"/>
        <c:axId val="0"/>
      </c:bar3DChart>
      <c:catAx>
        <c:axId val="6466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4948224"/>
        <c:crosses val="autoZero"/>
        <c:auto val="1"/>
        <c:lblAlgn val="ctr"/>
        <c:lblOffset val="100"/>
        <c:noMultiLvlLbl val="0"/>
      </c:catAx>
      <c:valAx>
        <c:axId val="3494822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646694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91215880392469"/>
          <c:y val="5.6905854428178276E-2"/>
          <c:w val="0.89108784119607531"/>
          <c:h val="0.8328812446259972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8036168865408728E-2"/>
                  <c:y val="-4.5941636590802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033585375022244E-2"/>
                  <c:y val="-5.65435527271412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72808</c:v>
                </c:pt>
                <c:pt idx="1">
                  <c:v>68063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0639104"/>
        <c:axId val="40640896"/>
        <c:axId val="0"/>
      </c:bar3DChart>
      <c:catAx>
        <c:axId val="40639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40640896"/>
        <c:crosses val="autoZero"/>
        <c:auto val="1"/>
        <c:lblAlgn val="ctr"/>
        <c:lblOffset val="100"/>
        <c:noMultiLvlLbl val="0"/>
      </c:catAx>
      <c:valAx>
        <c:axId val="4064089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063910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/>
            </a:solidFill>
            <a:ln w="22225">
              <a:solidFill>
                <a:schemeClr val="accent1"/>
              </a:solidFill>
            </a:ln>
            <a:effectLst/>
            <a:sp3d contourW="22225">
              <a:contourClr>
                <a:schemeClr val="accent1"/>
              </a:contourClr>
            </a:sp3d>
          </c:spPr>
          <c:invertIfNegative val="0"/>
          <c:dLbls>
            <c:dLbl>
              <c:idx val="0"/>
              <c:layout>
                <c:manualLayout>
                  <c:x val="-2.5377229012407167E-3"/>
                  <c:y val="-9.437569179425654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5377229012407167E-3"/>
                  <c:y val="7.07817688456924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Лист1!$A$2:$A$40</c:f>
              <c:strCache>
                <c:ptCount val="36"/>
                <c:pt idx="0">
                  <c:v>ОЦО</c:v>
                </c:pt>
                <c:pt idx="1">
                  <c:v>Здвинский район</c:v>
                </c:pt>
                <c:pt idx="2">
                  <c:v>Карасукский район</c:v>
                </c:pt>
                <c:pt idx="3">
                  <c:v>Мошковский район</c:v>
                </c:pt>
                <c:pt idx="4">
                  <c:v>Каргатский район</c:v>
                </c:pt>
                <c:pt idx="5">
                  <c:v>Колыванский район</c:v>
                </c:pt>
                <c:pt idx="6">
                  <c:v>Кыштовский район</c:v>
                </c:pt>
                <c:pt idx="7">
                  <c:v>Купинский район</c:v>
                </c:pt>
                <c:pt idx="8">
                  <c:v>Усть-Таркский район</c:v>
                </c:pt>
                <c:pt idx="9">
                  <c:v>Барабинский район</c:v>
                </c:pt>
                <c:pt idx="10">
                  <c:v>Татарский район</c:v>
                </c:pt>
                <c:pt idx="11">
                  <c:v>город Бердск</c:v>
                </c:pt>
                <c:pt idx="12">
                  <c:v>Доволенский район</c:v>
                </c:pt>
                <c:pt idx="13">
                  <c:v>Новосибирский район</c:v>
                </c:pt>
                <c:pt idx="14">
                  <c:v>Маслянинский район</c:v>
                </c:pt>
                <c:pt idx="15">
                  <c:v>Чистоозерный район</c:v>
                </c:pt>
                <c:pt idx="16">
                  <c:v>Тогучинский район</c:v>
                </c:pt>
                <c:pt idx="17">
                  <c:v>Болотнинский район</c:v>
                </c:pt>
                <c:pt idx="18">
                  <c:v>Сузунский район</c:v>
                </c:pt>
                <c:pt idx="19">
                  <c:v>Куйбышевский район</c:v>
                </c:pt>
                <c:pt idx="20">
                  <c:v>город Искитим</c:v>
                </c:pt>
                <c:pt idx="21">
                  <c:v>Черепановский район</c:v>
                </c:pt>
                <c:pt idx="22">
                  <c:v>Баганский район</c:v>
                </c:pt>
                <c:pt idx="23">
                  <c:v>Чулымский район</c:v>
                </c:pt>
                <c:pt idx="24">
                  <c:v>Искитимский район</c:v>
                </c:pt>
                <c:pt idx="25">
                  <c:v>город Новосибирск</c:v>
                </c:pt>
                <c:pt idx="26">
                  <c:v>Северный район</c:v>
                </c:pt>
                <c:pt idx="27">
                  <c:v>Кочковский район</c:v>
                </c:pt>
                <c:pt idx="28">
                  <c:v>р.п. Кольцово</c:v>
                </c:pt>
                <c:pt idx="29">
                  <c:v>Чановский район</c:v>
                </c:pt>
                <c:pt idx="30">
                  <c:v>город Обь</c:v>
                </c:pt>
                <c:pt idx="31">
                  <c:v>Убинский район</c:v>
                </c:pt>
                <c:pt idx="32">
                  <c:v>Ордынский район</c:v>
                </c:pt>
                <c:pt idx="33">
                  <c:v>Венгеровский район</c:v>
                </c:pt>
                <c:pt idx="34">
                  <c:v>Коченевский район</c:v>
                </c:pt>
                <c:pt idx="35">
                  <c:v>Краснозерский район</c:v>
                </c:pt>
              </c:strCache>
            </c:strRef>
          </c:cat>
          <c:val>
            <c:numRef>
              <c:f>Лист1!$B$2:$B$40</c:f>
              <c:numCache>
                <c:formatCode>0.00%</c:formatCode>
                <c:ptCount val="39"/>
                <c:pt idx="0">
                  <c:v>0.39079999999999998</c:v>
                </c:pt>
                <c:pt idx="1">
                  <c:v>0.35589999999999999</c:v>
                </c:pt>
                <c:pt idx="2">
                  <c:v>0.31709999999999999</c:v>
                </c:pt>
                <c:pt idx="3">
                  <c:v>0.30530000000000002</c:v>
                </c:pt>
                <c:pt idx="4">
                  <c:v>0.28410000000000002</c:v>
                </c:pt>
                <c:pt idx="5">
                  <c:v>0.28210000000000002</c:v>
                </c:pt>
                <c:pt idx="6">
                  <c:v>0.27079999999999999</c:v>
                </c:pt>
                <c:pt idx="7">
                  <c:v>0.26829999999999998</c:v>
                </c:pt>
                <c:pt idx="8">
                  <c:v>0.26469999999999999</c:v>
                </c:pt>
                <c:pt idx="9">
                  <c:v>0.26079999999999998</c:v>
                </c:pt>
                <c:pt idx="10">
                  <c:v>0.2525</c:v>
                </c:pt>
                <c:pt idx="11">
                  <c:v>0.2505</c:v>
                </c:pt>
                <c:pt idx="12">
                  <c:v>0.2495</c:v>
                </c:pt>
                <c:pt idx="13">
                  <c:v>0.24809999999999999</c:v>
                </c:pt>
                <c:pt idx="14">
                  <c:v>0.2432</c:v>
                </c:pt>
                <c:pt idx="15">
                  <c:v>0.23910000000000001</c:v>
                </c:pt>
                <c:pt idx="16">
                  <c:v>0.2359</c:v>
                </c:pt>
                <c:pt idx="17">
                  <c:v>0.23419999999999999</c:v>
                </c:pt>
                <c:pt idx="18">
                  <c:v>0.23269999999999999</c:v>
                </c:pt>
                <c:pt idx="19">
                  <c:v>0.23130000000000001</c:v>
                </c:pt>
                <c:pt idx="20">
                  <c:v>0.2276</c:v>
                </c:pt>
                <c:pt idx="21">
                  <c:v>0.22559999999999999</c:v>
                </c:pt>
                <c:pt idx="22">
                  <c:v>0.22090000000000001</c:v>
                </c:pt>
                <c:pt idx="23">
                  <c:v>0.2172</c:v>
                </c:pt>
                <c:pt idx="24">
                  <c:v>0.21629999999999999</c:v>
                </c:pt>
                <c:pt idx="25">
                  <c:v>0.2107</c:v>
                </c:pt>
                <c:pt idx="26">
                  <c:v>0.20669999999999999</c:v>
                </c:pt>
                <c:pt idx="27">
                  <c:v>0.20569999999999999</c:v>
                </c:pt>
                <c:pt idx="28">
                  <c:v>0.2049</c:v>
                </c:pt>
                <c:pt idx="29">
                  <c:v>0.20300000000000001</c:v>
                </c:pt>
                <c:pt idx="30">
                  <c:v>0.20200000000000001</c:v>
                </c:pt>
                <c:pt idx="31">
                  <c:v>0.1701</c:v>
                </c:pt>
                <c:pt idx="32">
                  <c:v>0.16700000000000001</c:v>
                </c:pt>
                <c:pt idx="33">
                  <c:v>0.159</c:v>
                </c:pt>
                <c:pt idx="34">
                  <c:v>0.14599999999999999</c:v>
                </c:pt>
                <c:pt idx="35">
                  <c:v>0.1293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0721792"/>
        <c:axId val="40723584"/>
        <c:axId val="0"/>
      </c:bar3DChart>
      <c:catAx>
        <c:axId val="40721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23584"/>
        <c:crosses val="autoZero"/>
        <c:auto val="1"/>
        <c:lblAlgn val="ctr"/>
        <c:lblOffset val="100"/>
        <c:tickLblSkip val="1"/>
        <c:noMultiLvlLbl val="0"/>
      </c:catAx>
      <c:valAx>
        <c:axId val="4072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0721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3683591803899288E-2"/>
                  <c:y val="-6.07049743557332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5505406558045386E-2"/>
                  <c:y val="-6.07049743557332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6203703703703703E-2"/>
                  <c:y val="-1.1904761904761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30966</c:v>
                </c:pt>
                <c:pt idx="1">
                  <c:v>30415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1806848"/>
        <c:axId val="41808640"/>
        <c:axId val="0"/>
      </c:bar3DChart>
      <c:catAx>
        <c:axId val="41806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41808640"/>
        <c:crosses val="autoZero"/>
        <c:auto val="1"/>
        <c:lblAlgn val="ctr"/>
        <c:lblOffset val="100"/>
        <c:noMultiLvlLbl val="0"/>
      </c:catAx>
      <c:valAx>
        <c:axId val="4180864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1806848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91215880392469"/>
          <c:y val="5.6905854428178276E-2"/>
          <c:w val="0.89108784119607531"/>
          <c:h val="0.832881244625997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03358537502239E-2"/>
                  <c:y val="-4.5941636590802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038752355795065E-2"/>
                  <c:y val="-3.8873692499909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5964</c:v>
                </c:pt>
                <c:pt idx="1">
                  <c:v>5995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2121472"/>
        <c:axId val="42151936"/>
        <c:axId val="0"/>
      </c:bar3DChart>
      <c:catAx>
        <c:axId val="42121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42151936"/>
        <c:crosses val="autoZero"/>
        <c:auto val="1"/>
        <c:lblAlgn val="ctr"/>
        <c:lblOffset val="100"/>
        <c:noMultiLvlLbl val="0"/>
      </c:catAx>
      <c:valAx>
        <c:axId val="4215193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2121472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/>
            </a:solidFill>
            <a:ln w="15875">
              <a:solidFill>
                <a:schemeClr val="accent1"/>
              </a:solidFill>
            </a:ln>
            <a:effectLst/>
            <a:sp3d contourW="1587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Лист1!$A$2:$A$38</c:f>
              <c:strCache>
                <c:ptCount val="37"/>
                <c:pt idx="0">
                  <c:v>ОЦО</c:v>
                </c:pt>
                <c:pt idx="1">
                  <c:v>город Новосибирск</c:v>
                </c:pt>
                <c:pt idx="2">
                  <c:v>СУНЦ НГУ</c:v>
                </c:pt>
                <c:pt idx="3">
                  <c:v>Чистоозерный район</c:v>
                </c:pt>
                <c:pt idx="4">
                  <c:v>Новосибирский район</c:v>
                </c:pt>
                <c:pt idx="5">
                  <c:v>р.п. Кольцово</c:v>
                </c:pt>
                <c:pt idx="6">
                  <c:v>город Бердск</c:v>
                </c:pt>
                <c:pt idx="7">
                  <c:v>Здвинский район</c:v>
                </c:pt>
                <c:pt idx="8">
                  <c:v>Барабинский район</c:v>
                </c:pt>
                <c:pt idx="9">
                  <c:v>Баганский район</c:v>
                </c:pt>
                <c:pt idx="10">
                  <c:v>Купинский район</c:v>
                </c:pt>
                <c:pt idx="11">
                  <c:v>Убинский район</c:v>
                </c:pt>
                <c:pt idx="12">
                  <c:v>Куйбышевский район</c:v>
                </c:pt>
                <c:pt idx="13">
                  <c:v>Черепановский район</c:v>
                </c:pt>
                <c:pt idx="14">
                  <c:v>Каргатский район</c:v>
                </c:pt>
                <c:pt idx="15">
                  <c:v>Карасукский район</c:v>
                </c:pt>
                <c:pt idx="16">
                  <c:v>Краснозерский район</c:v>
                </c:pt>
                <c:pt idx="17">
                  <c:v>Коченевский район</c:v>
                </c:pt>
                <c:pt idx="18">
                  <c:v>Болотнинский район</c:v>
                </c:pt>
                <c:pt idx="19">
                  <c:v>Чулымский район</c:v>
                </c:pt>
                <c:pt idx="20">
                  <c:v>Сузунский район</c:v>
                </c:pt>
                <c:pt idx="21">
                  <c:v>Усть-Таркский район</c:v>
                </c:pt>
                <c:pt idx="22">
                  <c:v>Маслянинский район</c:v>
                </c:pt>
                <c:pt idx="23">
                  <c:v>Татарский район</c:v>
                </c:pt>
                <c:pt idx="24">
                  <c:v>Чановский район</c:v>
                </c:pt>
                <c:pt idx="25">
                  <c:v>Искитимский район</c:v>
                </c:pt>
                <c:pt idx="26">
                  <c:v>Колыванский район</c:v>
                </c:pt>
                <c:pt idx="27">
                  <c:v>город Искитим</c:v>
                </c:pt>
                <c:pt idx="28">
                  <c:v>Северный район</c:v>
                </c:pt>
                <c:pt idx="29">
                  <c:v>город Обь</c:v>
                </c:pt>
                <c:pt idx="30">
                  <c:v>Тогучинский район</c:v>
                </c:pt>
                <c:pt idx="31">
                  <c:v>Доволенский район</c:v>
                </c:pt>
                <c:pt idx="32">
                  <c:v>Кочковский район</c:v>
                </c:pt>
                <c:pt idx="33">
                  <c:v>Мошковский район</c:v>
                </c:pt>
                <c:pt idx="34">
                  <c:v>Кыштовский район</c:v>
                </c:pt>
                <c:pt idx="35">
                  <c:v>Ордынский район</c:v>
                </c:pt>
                <c:pt idx="36">
                  <c:v>Венгеровский район</c:v>
                </c:pt>
              </c:strCache>
            </c:strRef>
          </c:cat>
          <c:val>
            <c:numRef>
              <c:f>Лист1!$B$2:$B$38</c:f>
              <c:numCache>
                <c:formatCode>0.00%</c:formatCode>
                <c:ptCount val="37"/>
                <c:pt idx="0">
                  <c:v>0.35189999999999999</c:v>
                </c:pt>
                <c:pt idx="1">
                  <c:v>0.31040000000000001</c:v>
                </c:pt>
                <c:pt idx="2">
                  <c:v>0.24260000000000001</c:v>
                </c:pt>
                <c:pt idx="3">
                  <c:v>0.2422</c:v>
                </c:pt>
                <c:pt idx="4">
                  <c:v>0.23499999999999999</c:v>
                </c:pt>
                <c:pt idx="5">
                  <c:v>0.21299999999999999</c:v>
                </c:pt>
                <c:pt idx="6">
                  <c:v>0.19389999999999999</c:v>
                </c:pt>
                <c:pt idx="7">
                  <c:v>0.18970000000000001</c:v>
                </c:pt>
                <c:pt idx="8">
                  <c:v>0.18720000000000001</c:v>
                </c:pt>
                <c:pt idx="9">
                  <c:v>0.18640000000000001</c:v>
                </c:pt>
                <c:pt idx="10">
                  <c:v>0.182</c:v>
                </c:pt>
                <c:pt idx="11">
                  <c:v>0.16300000000000001</c:v>
                </c:pt>
                <c:pt idx="12">
                  <c:v>0.16209999999999999</c:v>
                </c:pt>
                <c:pt idx="13">
                  <c:v>0.16139999999999999</c:v>
                </c:pt>
                <c:pt idx="14">
                  <c:v>0.1585</c:v>
                </c:pt>
                <c:pt idx="15">
                  <c:v>0.15659999999999999</c:v>
                </c:pt>
                <c:pt idx="16">
                  <c:v>0.15559999999999999</c:v>
                </c:pt>
                <c:pt idx="17">
                  <c:v>0.15179999999999999</c:v>
                </c:pt>
                <c:pt idx="18">
                  <c:v>0.1477</c:v>
                </c:pt>
                <c:pt idx="19">
                  <c:v>0.1469</c:v>
                </c:pt>
                <c:pt idx="20">
                  <c:v>0.14680000000000001</c:v>
                </c:pt>
                <c:pt idx="21">
                  <c:v>0.14560000000000001</c:v>
                </c:pt>
                <c:pt idx="22">
                  <c:v>0.14510000000000001</c:v>
                </c:pt>
                <c:pt idx="23">
                  <c:v>0.14399999999999999</c:v>
                </c:pt>
                <c:pt idx="24">
                  <c:v>0.14030000000000001</c:v>
                </c:pt>
                <c:pt idx="25">
                  <c:v>0.13980000000000001</c:v>
                </c:pt>
                <c:pt idx="26">
                  <c:v>0.13769999999999999</c:v>
                </c:pt>
                <c:pt idx="27">
                  <c:v>0.13469999999999999</c:v>
                </c:pt>
                <c:pt idx="28">
                  <c:v>0.1265</c:v>
                </c:pt>
                <c:pt idx="29">
                  <c:v>0.125</c:v>
                </c:pt>
                <c:pt idx="30">
                  <c:v>0.12280000000000001</c:v>
                </c:pt>
                <c:pt idx="31">
                  <c:v>0.1166</c:v>
                </c:pt>
                <c:pt idx="32">
                  <c:v>0.1094</c:v>
                </c:pt>
                <c:pt idx="33">
                  <c:v>0.1091</c:v>
                </c:pt>
                <c:pt idx="34">
                  <c:v>0.108</c:v>
                </c:pt>
                <c:pt idx="35">
                  <c:v>0.1022</c:v>
                </c:pt>
                <c:pt idx="36">
                  <c:v>8.0600000000000005E-2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42254336"/>
        <c:axId val="42257024"/>
        <c:axId val="0"/>
      </c:bar3DChart>
      <c:catAx>
        <c:axId val="42254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257024"/>
        <c:crosses val="autoZero"/>
        <c:auto val="1"/>
        <c:lblAlgn val="ctr"/>
        <c:lblOffset val="100"/>
        <c:tickLblSkip val="1"/>
        <c:noMultiLvlLbl val="0"/>
      </c:catAx>
      <c:valAx>
        <c:axId val="42257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254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16622203220128E-2"/>
                  <c:y val="-5.601615880671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4629135591334757E-2"/>
                  <c:y val="-5.93112269718193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6203703703703703E-2"/>
                  <c:y val="-1.1904761904761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2343</c:v>
                </c:pt>
                <c:pt idx="1">
                  <c:v>2393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4426240"/>
        <c:axId val="34432128"/>
        <c:axId val="0"/>
      </c:bar3DChart>
      <c:catAx>
        <c:axId val="34426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34432128"/>
        <c:crosses val="autoZero"/>
        <c:auto val="1"/>
        <c:lblAlgn val="ctr"/>
        <c:lblOffset val="100"/>
        <c:noMultiLvlLbl val="0"/>
      </c:catAx>
      <c:valAx>
        <c:axId val="3443212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3442624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91215880392469"/>
          <c:y val="5.6905854428178276E-2"/>
          <c:w val="0.89108784119607531"/>
          <c:h val="0.8328812446259976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033585375022317E-2"/>
                  <c:y val="-4.94756086362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4043919336567745E-2"/>
                  <c:y val="-5.6543552727141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 formatCode="#,##0">
                  <c:v>586</c:v>
                </c:pt>
                <c:pt idx="1">
                  <c:v>648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4385280"/>
        <c:axId val="34473088"/>
        <c:axId val="0"/>
      </c:bar3DChart>
      <c:catAx>
        <c:axId val="34385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4473088"/>
        <c:crosses val="autoZero"/>
        <c:auto val="1"/>
        <c:lblAlgn val="ctr"/>
        <c:lblOffset val="100"/>
        <c:noMultiLvlLbl val="0"/>
      </c:catAx>
      <c:valAx>
        <c:axId val="3447308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3438528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 w="25400">
              <a:solidFill>
                <a:schemeClr val="accent1"/>
              </a:solidFill>
            </a:ln>
            <a:effectLst/>
            <a:scene3d>
              <a:camera prst="orthographicFront"/>
              <a:lightRig rig="threePt" dir="t"/>
            </a:scene3d>
            <a:sp3d contourW="25400" prstMaterial="matte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Лист1!$A$2:$A$38</c:f>
              <c:strCache>
                <c:ptCount val="37"/>
                <c:pt idx="0">
                  <c:v>СУНЦ НГУ</c:v>
                </c:pt>
                <c:pt idx="1">
                  <c:v>г. Новосибирск</c:v>
                </c:pt>
                <c:pt idx="2">
                  <c:v>г. Бердск</c:v>
                </c:pt>
                <c:pt idx="3">
                  <c:v>Кыштовский район</c:v>
                </c:pt>
                <c:pt idx="4">
                  <c:v>ОЦО</c:v>
                </c:pt>
                <c:pt idx="5">
                  <c:v>Усть-Таркский район</c:v>
                </c:pt>
                <c:pt idx="6">
                  <c:v>Баганский район</c:v>
                </c:pt>
                <c:pt idx="7">
                  <c:v>Доволенский район</c:v>
                </c:pt>
                <c:pt idx="8">
                  <c:v>Чулымский район</c:v>
                </c:pt>
                <c:pt idx="9">
                  <c:v>р.п. Кольцово</c:v>
                </c:pt>
                <c:pt idx="10">
                  <c:v>Маслянинский район</c:v>
                </c:pt>
                <c:pt idx="11">
                  <c:v>Болотнинский район</c:v>
                </c:pt>
                <c:pt idx="12">
                  <c:v>Мошковский район</c:v>
                </c:pt>
                <c:pt idx="13">
                  <c:v>Каргатский район</c:v>
                </c:pt>
                <c:pt idx="14">
                  <c:v>Купинский район</c:v>
                </c:pt>
                <c:pt idx="15">
                  <c:v>Куйбышевский район</c:v>
                </c:pt>
                <c:pt idx="16">
                  <c:v>Тогучинский район</c:v>
                </c:pt>
                <c:pt idx="17">
                  <c:v>Чановский район</c:v>
                </c:pt>
                <c:pt idx="18">
                  <c:v>Новосибирский район</c:v>
                </c:pt>
                <c:pt idx="19">
                  <c:v>Ордынский район</c:v>
                </c:pt>
                <c:pt idx="20">
                  <c:v>Здвинский район</c:v>
                </c:pt>
                <c:pt idx="21">
                  <c:v>Кочковский район</c:v>
                </c:pt>
                <c:pt idx="22">
                  <c:v>г. Искитим</c:v>
                </c:pt>
                <c:pt idx="23">
                  <c:v>Барабинский район</c:v>
                </c:pt>
                <c:pt idx="24">
                  <c:v>Краснозерский район</c:v>
                </c:pt>
                <c:pt idx="25">
                  <c:v>Черепановский район</c:v>
                </c:pt>
                <c:pt idx="26">
                  <c:v>Венгеровский район</c:v>
                </c:pt>
                <c:pt idx="27">
                  <c:v>Татарский район</c:v>
                </c:pt>
                <c:pt idx="28">
                  <c:v>Чистоозерный район</c:v>
                </c:pt>
                <c:pt idx="29">
                  <c:v>Сузунский район</c:v>
                </c:pt>
                <c:pt idx="30">
                  <c:v>Убинский район</c:v>
                </c:pt>
                <c:pt idx="31">
                  <c:v>Коченевский район</c:v>
                </c:pt>
                <c:pt idx="32">
                  <c:v>Искитимский район</c:v>
                </c:pt>
                <c:pt idx="33">
                  <c:v>г. Обь</c:v>
                </c:pt>
                <c:pt idx="34">
                  <c:v>Карасукский район</c:v>
                </c:pt>
                <c:pt idx="35">
                  <c:v>Колыванский район</c:v>
                </c:pt>
                <c:pt idx="36">
                  <c:v>Северный район</c:v>
                </c:pt>
              </c:strCache>
            </c:strRef>
          </c:cat>
          <c:val>
            <c:numRef>
              <c:f>Лист1!$B$2:$B$38</c:f>
              <c:numCache>
                <c:formatCode>0.00%</c:formatCode>
                <c:ptCount val="37"/>
                <c:pt idx="0">
                  <c:v>0.3508</c:v>
                </c:pt>
                <c:pt idx="1">
                  <c:v>0.33179999999999998</c:v>
                </c:pt>
                <c:pt idx="2">
                  <c:v>0.2571</c:v>
                </c:pt>
                <c:pt idx="3">
                  <c:v>0.25</c:v>
                </c:pt>
                <c:pt idx="4">
                  <c:v>0.25</c:v>
                </c:pt>
                <c:pt idx="5">
                  <c:v>0.25</c:v>
                </c:pt>
                <c:pt idx="6">
                  <c:v>0.21049999999999999</c:v>
                </c:pt>
                <c:pt idx="7">
                  <c:v>0.2</c:v>
                </c:pt>
                <c:pt idx="8">
                  <c:v>0.2</c:v>
                </c:pt>
                <c:pt idx="9">
                  <c:v>0.1923</c:v>
                </c:pt>
                <c:pt idx="10">
                  <c:v>0.1852</c:v>
                </c:pt>
                <c:pt idx="11">
                  <c:v>0.1724</c:v>
                </c:pt>
                <c:pt idx="12">
                  <c:v>0.16669999999999999</c:v>
                </c:pt>
                <c:pt idx="13">
                  <c:v>0.15</c:v>
                </c:pt>
                <c:pt idx="14">
                  <c:v>0.15</c:v>
                </c:pt>
                <c:pt idx="15">
                  <c:v>0.1429</c:v>
                </c:pt>
                <c:pt idx="16">
                  <c:v>0.13789999999999999</c:v>
                </c:pt>
                <c:pt idx="17">
                  <c:v>0.13639999999999999</c:v>
                </c:pt>
                <c:pt idx="18">
                  <c:v>0.1333</c:v>
                </c:pt>
                <c:pt idx="19">
                  <c:v>0.1333</c:v>
                </c:pt>
                <c:pt idx="20">
                  <c:v>0.125</c:v>
                </c:pt>
                <c:pt idx="21">
                  <c:v>0.125</c:v>
                </c:pt>
                <c:pt idx="22">
                  <c:v>0.1212</c:v>
                </c:pt>
                <c:pt idx="23">
                  <c:v>0.1176</c:v>
                </c:pt>
                <c:pt idx="24">
                  <c:v>0.1176</c:v>
                </c:pt>
                <c:pt idx="25">
                  <c:v>0.1111</c:v>
                </c:pt>
                <c:pt idx="26">
                  <c:v>0.1</c:v>
                </c:pt>
                <c:pt idx="27">
                  <c:v>9.0899999999999995E-2</c:v>
                </c:pt>
                <c:pt idx="28">
                  <c:v>8.3299999999999999E-2</c:v>
                </c:pt>
                <c:pt idx="29">
                  <c:v>7.1400000000000005E-2</c:v>
                </c:pt>
                <c:pt idx="30">
                  <c:v>7.1400000000000005E-2</c:v>
                </c:pt>
                <c:pt idx="31">
                  <c:v>5.5599999999999997E-2</c:v>
                </c:pt>
                <c:pt idx="32">
                  <c:v>4.5499999999999999E-2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Лист1!$A$2:$A$38</c:f>
              <c:strCache>
                <c:ptCount val="37"/>
                <c:pt idx="0">
                  <c:v>СУНЦ НГУ</c:v>
                </c:pt>
                <c:pt idx="1">
                  <c:v>г. Новосибирск</c:v>
                </c:pt>
                <c:pt idx="2">
                  <c:v>г. Бердск</c:v>
                </c:pt>
                <c:pt idx="3">
                  <c:v>Кыштовский район</c:v>
                </c:pt>
                <c:pt idx="4">
                  <c:v>ОЦО</c:v>
                </c:pt>
                <c:pt idx="5">
                  <c:v>Усть-Таркский район</c:v>
                </c:pt>
                <c:pt idx="6">
                  <c:v>Баганский район</c:v>
                </c:pt>
                <c:pt idx="7">
                  <c:v>Доволенский район</c:v>
                </c:pt>
                <c:pt idx="8">
                  <c:v>Чулымский район</c:v>
                </c:pt>
                <c:pt idx="9">
                  <c:v>р.п. Кольцово</c:v>
                </c:pt>
                <c:pt idx="10">
                  <c:v>Маслянинский район</c:v>
                </c:pt>
                <c:pt idx="11">
                  <c:v>Болотнинский район</c:v>
                </c:pt>
                <c:pt idx="12">
                  <c:v>Мошковский район</c:v>
                </c:pt>
                <c:pt idx="13">
                  <c:v>Каргатский район</c:v>
                </c:pt>
                <c:pt idx="14">
                  <c:v>Купинский район</c:v>
                </c:pt>
                <c:pt idx="15">
                  <c:v>Куйбышевский район</c:v>
                </c:pt>
                <c:pt idx="16">
                  <c:v>Тогучинский район</c:v>
                </c:pt>
                <c:pt idx="17">
                  <c:v>Чановский район</c:v>
                </c:pt>
                <c:pt idx="18">
                  <c:v>Новосибирский район</c:v>
                </c:pt>
                <c:pt idx="19">
                  <c:v>Ордынский район</c:v>
                </c:pt>
                <c:pt idx="20">
                  <c:v>Здвинский район</c:v>
                </c:pt>
                <c:pt idx="21">
                  <c:v>Кочковский район</c:v>
                </c:pt>
                <c:pt idx="22">
                  <c:v>г. Искитим</c:v>
                </c:pt>
                <c:pt idx="23">
                  <c:v>Барабинский район</c:v>
                </c:pt>
                <c:pt idx="24">
                  <c:v>Краснозерский район</c:v>
                </c:pt>
                <c:pt idx="25">
                  <c:v>Черепановский район</c:v>
                </c:pt>
                <c:pt idx="26">
                  <c:v>Венгеровский район</c:v>
                </c:pt>
                <c:pt idx="27">
                  <c:v>Татарский район</c:v>
                </c:pt>
                <c:pt idx="28">
                  <c:v>Чистоозерный район</c:v>
                </c:pt>
                <c:pt idx="29">
                  <c:v>Сузунский район</c:v>
                </c:pt>
                <c:pt idx="30">
                  <c:v>Убинский район</c:v>
                </c:pt>
                <c:pt idx="31">
                  <c:v>Коченевский район</c:v>
                </c:pt>
                <c:pt idx="32">
                  <c:v>Искитимский район</c:v>
                </c:pt>
                <c:pt idx="33">
                  <c:v>г. Обь</c:v>
                </c:pt>
                <c:pt idx="34">
                  <c:v>Карасукский район</c:v>
                </c:pt>
                <c:pt idx="35">
                  <c:v>Колыванский район</c:v>
                </c:pt>
                <c:pt idx="36">
                  <c:v>Северный район</c:v>
                </c:pt>
              </c:strCache>
            </c:strRef>
          </c:cat>
          <c:val>
            <c:numRef>
              <c:f>Лист1!$C$2:$C$38</c:f>
              <c:numCache>
                <c:formatCode>General</c:formatCode>
                <c:ptCount val="37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Лист1!$A$2:$A$38</c:f>
              <c:strCache>
                <c:ptCount val="37"/>
                <c:pt idx="0">
                  <c:v>СУНЦ НГУ</c:v>
                </c:pt>
                <c:pt idx="1">
                  <c:v>г. Новосибирск</c:v>
                </c:pt>
                <c:pt idx="2">
                  <c:v>г. Бердск</c:v>
                </c:pt>
                <c:pt idx="3">
                  <c:v>Кыштовский район</c:v>
                </c:pt>
                <c:pt idx="4">
                  <c:v>ОЦО</c:v>
                </c:pt>
                <c:pt idx="5">
                  <c:v>Усть-Таркский район</c:v>
                </c:pt>
                <c:pt idx="6">
                  <c:v>Баганский район</c:v>
                </c:pt>
                <c:pt idx="7">
                  <c:v>Доволенский район</c:v>
                </c:pt>
                <c:pt idx="8">
                  <c:v>Чулымский район</c:v>
                </c:pt>
                <c:pt idx="9">
                  <c:v>р.п. Кольцово</c:v>
                </c:pt>
                <c:pt idx="10">
                  <c:v>Маслянинский район</c:v>
                </c:pt>
                <c:pt idx="11">
                  <c:v>Болотнинский район</c:v>
                </c:pt>
                <c:pt idx="12">
                  <c:v>Мошковский район</c:v>
                </c:pt>
                <c:pt idx="13">
                  <c:v>Каргатский район</c:v>
                </c:pt>
                <c:pt idx="14">
                  <c:v>Купинский район</c:v>
                </c:pt>
                <c:pt idx="15">
                  <c:v>Куйбышевский район</c:v>
                </c:pt>
                <c:pt idx="16">
                  <c:v>Тогучинский район</c:v>
                </c:pt>
                <c:pt idx="17">
                  <c:v>Чановский район</c:v>
                </c:pt>
                <c:pt idx="18">
                  <c:v>Новосибирский район</c:v>
                </c:pt>
                <c:pt idx="19">
                  <c:v>Ордынский район</c:v>
                </c:pt>
                <c:pt idx="20">
                  <c:v>Здвинский район</c:v>
                </c:pt>
                <c:pt idx="21">
                  <c:v>Кочковский район</c:v>
                </c:pt>
                <c:pt idx="22">
                  <c:v>г. Искитим</c:v>
                </c:pt>
                <c:pt idx="23">
                  <c:v>Барабинский район</c:v>
                </c:pt>
                <c:pt idx="24">
                  <c:v>Краснозерский район</c:v>
                </c:pt>
                <c:pt idx="25">
                  <c:v>Черепановский район</c:v>
                </c:pt>
                <c:pt idx="26">
                  <c:v>Венгеровский район</c:v>
                </c:pt>
                <c:pt idx="27">
                  <c:v>Татарский район</c:v>
                </c:pt>
                <c:pt idx="28">
                  <c:v>Чистоозерный район</c:v>
                </c:pt>
                <c:pt idx="29">
                  <c:v>Сузунский район</c:v>
                </c:pt>
                <c:pt idx="30">
                  <c:v>Убинский район</c:v>
                </c:pt>
                <c:pt idx="31">
                  <c:v>Коченевский район</c:v>
                </c:pt>
                <c:pt idx="32">
                  <c:v>Искитимский район</c:v>
                </c:pt>
                <c:pt idx="33">
                  <c:v>г. Обь</c:v>
                </c:pt>
                <c:pt idx="34">
                  <c:v>Карасукский район</c:v>
                </c:pt>
                <c:pt idx="35">
                  <c:v>Колыванский район</c:v>
                </c:pt>
                <c:pt idx="36">
                  <c:v>Северный район</c:v>
                </c:pt>
              </c:strCache>
            </c:strRef>
          </c:cat>
          <c:val>
            <c:numRef>
              <c:f>Лист1!$D$2:$D$38</c:f>
              <c:numCache>
                <c:formatCode>General</c:formatCode>
                <c:ptCount val="3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2283008"/>
        <c:axId val="42284544"/>
        <c:axId val="0"/>
      </c:bar3DChart>
      <c:catAx>
        <c:axId val="42283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284544"/>
        <c:crosses val="autoZero"/>
        <c:auto val="1"/>
        <c:lblAlgn val="ctr"/>
        <c:lblOffset val="100"/>
        <c:noMultiLvlLbl val="0"/>
      </c:catAx>
      <c:valAx>
        <c:axId val="42284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283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370293498648423E-2"/>
                  <c:y val="-6.15078361515300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816424941688634E-2"/>
                  <c:y val="-6.3696977169995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6203703703703703E-2"/>
                  <c:y val="-1.19047619047619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125</c:v>
                </c:pt>
                <c:pt idx="1">
                  <c:v>104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2372480"/>
        <c:axId val="42374272"/>
        <c:axId val="0"/>
      </c:bar3DChart>
      <c:catAx>
        <c:axId val="42372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42374272"/>
        <c:crosses val="autoZero"/>
        <c:auto val="1"/>
        <c:lblAlgn val="ctr"/>
        <c:lblOffset val="100"/>
        <c:noMultiLvlLbl val="0"/>
      </c:catAx>
      <c:valAx>
        <c:axId val="4237427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237248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891215880392469"/>
          <c:y val="5.6905854428178276E-2"/>
          <c:w val="0.89108784119607531"/>
          <c:h val="0.8328812446259978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участников (чел.)
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2028418394249717E-2"/>
                  <c:y val="-5.6543552727141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8036168865408728E-2"/>
                  <c:y val="-5.65435527271412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2017</c:v>
                </c:pt>
                <c:pt idx="1">
                  <c:v>2018</c:v>
                </c:pt>
              </c:numCache>
            </c:numRef>
          </c:cat>
          <c:val>
            <c:numRef>
              <c:f>Лист1!$B$2:$B$3</c:f>
              <c:numCache>
                <c:formatCode>#,##0</c:formatCode>
                <c:ptCount val="2"/>
                <c:pt idx="0">
                  <c:v>54</c:v>
                </c:pt>
                <c:pt idx="1">
                  <c:v>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022784"/>
        <c:axId val="44028672"/>
        <c:axId val="0"/>
      </c:bar3DChart>
      <c:catAx>
        <c:axId val="44022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44028672"/>
        <c:crosses val="autoZero"/>
        <c:auto val="1"/>
        <c:lblAlgn val="ctr"/>
        <c:lblOffset val="100"/>
        <c:noMultiLvlLbl val="0"/>
      </c:catAx>
      <c:valAx>
        <c:axId val="4402867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402278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 w="12700">
              <a:solidFill>
                <a:schemeClr val="accent1"/>
              </a:solidFill>
            </a:ln>
            <a:effectLst/>
            <a:sp3d contourW="12700">
              <a:contourClr>
                <a:schemeClr val="accent1"/>
              </a:contourClr>
            </a:sp3d>
          </c:spPr>
          <c:invertIfNegative val="0"/>
          <c:dLbls>
            <c:dLbl>
              <c:idx val="0"/>
              <c:layout>
                <c:manualLayout>
                  <c:x val="3.90625E-2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Лист1!$A$2:$A$24</c:f>
              <c:strCache>
                <c:ptCount val="23"/>
                <c:pt idx="0">
                  <c:v>Итальянский язык</c:v>
                </c:pt>
                <c:pt idx="1">
                  <c:v>Обществознание</c:v>
                </c:pt>
                <c:pt idx="2">
                  <c:v>Французский язык</c:v>
                </c:pt>
                <c:pt idx="3">
                  <c:v>Экономика</c:v>
                </c:pt>
                <c:pt idx="4">
                  <c:v>Английский язык</c:v>
                </c:pt>
                <c:pt idx="5">
                  <c:v>Математика</c:v>
                </c:pt>
                <c:pt idx="6">
                  <c:v>Биология</c:v>
                </c:pt>
                <c:pt idx="7">
                  <c:v>Физика</c:v>
                </c:pt>
                <c:pt idx="8">
                  <c:v>История</c:v>
                </c:pt>
                <c:pt idx="9">
                  <c:v>Экология</c:v>
                </c:pt>
                <c:pt idx="10">
                  <c:v>Русский язык</c:v>
                </c:pt>
                <c:pt idx="11">
                  <c:v>Химия</c:v>
                </c:pt>
                <c:pt idx="12">
                  <c:v>Литература</c:v>
                </c:pt>
                <c:pt idx="13">
                  <c:v>Астрономия</c:v>
                </c:pt>
                <c:pt idx="14">
                  <c:v>География</c:v>
                </c:pt>
                <c:pt idx="15">
                  <c:v>Информатика</c:v>
                </c:pt>
                <c:pt idx="16">
                  <c:v>Искусство (МХК)</c:v>
                </c:pt>
                <c:pt idx="17">
                  <c:v>Китайский язык</c:v>
                </c:pt>
                <c:pt idx="18">
                  <c:v>Немецкий язык</c:v>
                </c:pt>
                <c:pt idx="19">
                  <c:v>ОБЖ</c:v>
                </c:pt>
                <c:pt idx="20">
                  <c:v>Право</c:v>
                </c:pt>
                <c:pt idx="21">
                  <c:v>Технология</c:v>
                </c:pt>
                <c:pt idx="22">
                  <c:v>Физическая культура</c:v>
                </c:pt>
              </c:strCache>
            </c:strRef>
          </c:cat>
          <c:val>
            <c:numRef>
              <c:f>Лист1!$B$2:$B$24</c:f>
              <c:numCache>
                <c:formatCode>0.00%</c:formatCode>
                <c:ptCount val="23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0.9</c:v>
                </c:pt>
                <c:pt idx="4">
                  <c:v>0.66669999999999996</c:v>
                </c:pt>
                <c:pt idx="5">
                  <c:v>0.66669999999999996</c:v>
                </c:pt>
                <c:pt idx="6">
                  <c:v>0.6</c:v>
                </c:pt>
                <c:pt idx="7">
                  <c:v>0.55559999999999998</c:v>
                </c:pt>
                <c:pt idx="8">
                  <c:v>0.5</c:v>
                </c:pt>
                <c:pt idx="9">
                  <c:v>0.5</c:v>
                </c:pt>
                <c:pt idx="10">
                  <c:v>0.33329999999999999</c:v>
                </c:pt>
                <c:pt idx="11">
                  <c:v>0.3</c:v>
                </c:pt>
                <c:pt idx="12">
                  <c:v>0.1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Лист1!$A$2:$A$24</c:f>
              <c:strCache>
                <c:ptCount val="23"/>
                <c:pt idx="0">
                  <c:v>Итальянский язык</c:v>
                </c:pt>
                <c:pt idx="1">
                  <c:v>Обществознание</c:v>
                </c:pt>
                <c:pt idx="2">
                  <c:v>Французский язык</c:v>
                </c:pt>
                <c:pt idx="3">
                  <c:v>Экономика</c:v>
                </c:pt>
                <c:pt idx="4">
                  <c:v>Английский язык</c:v>
                </c:pt>
                <c:pt idx="5">
                  <c:v>Математика</c:v>
                </c:pt>
                <c:pt idx="6">
                  <c:v>Биология</c:v>
                </c:pt>
                <c:pt idx="7">
                  <c:v>Физика</c:v>
                </c:pt>
                <c:pt idx="8">
                  <c:v>История</c:v>
                </c:pt>
                <c:pt idx="9">
                  <c:v>Экология</c:v>
                </c:pt>
                <c:pt idx="10">
                  <c:v>Русский язык</c:v>
                </c:pt>
                <c:pt idx="11">
                  <c:v>Химия</c:v>
                </c:pt>
                <c:pt idx="12">
                  <c:v>Литература</c:v>
                </c:pt>
                <c:pt idx="13">
                  <c:v>Астрономия</c:v>
                </c:pt>
                <c:pt idx="14">
                  <c:v>География</c:v>
                </c:pt>
                <c:pt idx="15">
                  <c:v>Информатика</c:v>
                </c:pt>
                <c:pt idx="16">
                  <c:v>Искусство (МХК)</c:v>
                </c:pt>
                <c:pt idx="17">
                  <c:v>Китайский язык</c:v>
                </c:pt>
                <c:pt idx="18">
                  <c:v>Немецкий язык</c:v>
                </c:pt>
                <c:pt idx="19">
                  <c:v>ОБЖ</c:v>
                </c:pt>
                <c:pt idx="20">
                  <c:v>Право</c:v>
                </c:pt>
                <c:pt idx="21">
                  <c:v>Технология</c:v>
                </c:pt>
                <c:pt idx="22">
                  <c:v>Физическая культура</c:v>
                </c:pt>
              </c:strCache>
            </c:strRef>
          </c:cat>
          <c:val>
            <c:numRef>
              <c:f>Лист1!$C$2:$C$24</c:f>
              <c:numCache>
                <c:formatCode>General</c:formatCode>
                <c:ptCount val="2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Лист1!$A$2:$A$24</c:f>
              <c:strCache>
                <c:ptCount val="23"/>
                <c:pt idx="0">
                  <c:v>Итальянский язык</c:v>
                </c:pt>
                <c:pt idx="1">
                  <c:v>Обществознание</c:v>
                </c:pt>
                <c:pt idx="2">
                  <c:v>Французский язык</c:v>
                </c:pt>
                <c:pt idx="3">
                  <c:v>Экономика</c:v>
                </c:pt>
                <c:pt idx="4">
                  <c:v>Английский язык</c:v>
                </c:pt>
                <c:pt idx="5">
                  <c:v>Математика</c:v>
                </c:pt>
                <c:pt idx="6">
                  <c:v>Биология</c:v>
                </c:pt>
                <c:pt idx="7">
                  <c:v>Физика</c:v>
                </c:pt>
                <c:pt idx="8">
                  <c:v>История</c:v>
                </c:pt>
                <c:pt idx="9">
                  <c:v>Экология</c:v>
                </c:pt>
                <c:pt idx="10">
                  <c:v>Русский язык</c:v>
                </c:pt>
                <c:pt idx="11">
                  <c:v>Химия</c:v>
                </c:pt>
                <c:pt idx="12">
                  <c:v>Литература</c:v>
                </c:pt>
                <c:pt idx="13">
                  <c:v>Астрономия</c:v>
                </c:pt>
                <c:pt idx="14">
                  <c:v>География</c:v>
                </c:pt>
                <c:pt idx="15">
                  <c:v>Информатика</c:v>
                </c:pt>
                <c:pt idx="16">
                  <c:v>Искусство (МХК)</c:v>
                </c:pt>
                <c:pt idx="17">
                  <c:v>Китайский язык</c:v>
                </c:pt>
                <c:pt idx="18">
                  <c:v>Немецкий язык</c:v>
                </c:pt>
                <c:pt idx="19">
                  <c:v>ОБЖ</c:v>
                </c:pt>
                <c:pt idx="20">
                  <c:v>Право</c:v>
                </c:pt>
                <c:pt idx="21">
                  <c:v>Технология</c:v>
                </c:pt>
                <c:pt idx="22">
                  <c:v>Физическая культура</c:v>
                </c:pt>
              </c:strCache>
            </c:strRef>
          </c:cat>
          <c:val>
            <c:numRef>
              <c:f>Лист1!$D$2:$D$24</c:f>
              <c:numCache>
                <c:formatCode>General</c:formatCode>
                <c:ptCount val="2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225664"/>
        <c:axId val="44227200"/>
        <c:axId val="0"/>
      </c:bar3DChart>
      <c:catAx>
        <c:axId val="44225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227200"/>
        <c:crosses val="autoZero"/>
        <c:auto val="1"/>
        <c:lblAlgn val="ctr"/>
        <c:lblOffset val="100"/>
        <c:noMultiLvlLbl val="0"/>
      </c:catAx>
      <c:valAx>
        <c:axId val="44227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422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2356C-7F75-4C2E-871E-D5DC14E12E5F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815984-B5B8-403D-B4AB-4EB672D6F0A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654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15984-B5B8-403D-B4AB-4EB672D6F0A3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0312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15984-B5B8-403D-B4AB-4EB672D6F0A3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1723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15984-B5B8-403D-B4AB-4EB672D6F0A3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570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59D69-1B48-4603-868E-D65461E5E3C8}" type="datetimeFigureOut">
              <a:rPr lang="ru-RU" smtClean="0"/>
              <a:pPr/>
              <a:t>19.09.2018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EEFD7-DAE4-4C82-AF2B-F41B09D366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57711" y="857093"/>
            <a:ext cx="9144000" cy="3340780"/>
          </a:xfrm>
        </p:spPr>
        <p:txBody>
          <a:bodyPr>
            <a:noAutofit/>
          </a:bodyPr>
          <a:lstStyle/>
          <a:p>
            <a:pPr algn="ctr"/>
            <a:r>
              <a:rPr lang="ru-RU" altLang="ru-RU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Итоги </a:t>
            </a:r>
            <a:r>
              <a:rPr lang="ru-RU" altLang="ru-RU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всероссийской олимпиады школьников </a:t>
            </a:r>
            <a:r>
              <a:rPr lang="ru-RU" altLang="ru-RU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территории </a:t>
            </a:r>
            <a:r>
              <a:rPr lang="ru-RU" altLang="ru-RU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Новосибирской области </a:t>
            </a:r>
            <a:r>
              <a:rPr lang="ru-RU" altLang="ru-RU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2017-2018 учебном году </a:t>
            </a:r>
            <a:endParaRPr lang="ru-RU" altLang="ru-RU" b="1" dirty="0">
              <a:solidFill>
                <a:srgbClr val="1F497D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56034" y="4620660"/>
            <a:ext cx="9144000" cy="1655762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90000"/>
              </a:lnSpc>
            </a:pPr>
            <a:r>
              <a:rPr lang="ru-RU" altLang="ru-RU" sz="2800" i="1" u="sng" dirty="0" smtClean="0">
                <a:solidFill>
                  <a:schemeClr val="tx1"/>
                </a:solidFill>
                <a:latin typeface="Times New Roman" pitchFamily="18" charset="0"/>
              </a:rPr>
              <a:t>Гольсман Елена Викторовна,</a:t>
            </a:r>
            <a:endParaRPr lang="ru-RU" altLang="ru-RU" sz="2800" i="1" dirty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2300" i="1" u="sng" dirty="0">
                <a:solidFill>
                  <a:schemeClr val="tx1"/>
                </a:solidFill>
                <a:latin typeface="Times New Roman" pitchFamily="18" charset="0"/>
              </a:rPr>
              <a:t>начальник отдела олимпиадного движения </a:t>
            </a:r>
            <a:endParaRPr lang="ru-RU" altLang="ru-RU" sz="2300" i="1" u="sng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ru-RU" altLang="ru-RU" sz="2300" i="1" u="sng" dirty="0" smtClean="0">
                <a:solidFill>
                  <a:schemeClr val="tx1"/>
                </a:solidFill>
                <a:latin typeface="Times New Roman" pitchFamily="18" charset="0"/>
              </a:rPr>
              <a:t>ГАУ ДО </a:t>
            </a:r>
            <a:r>
              <a:rPr lang="ru-RU" altLang="ru-RU" sz="2300" i="1" u="sng" dirty="0">
                <a:solidFill>
                  <a:schemeClr val="tx1"/>
                </a:solidFill>
                <a:latin typeface="Times New Roman" pitchFamily="18" charset="0"/>
              </a:rPr>
              <a:t>НСО </a:t>
            </a:r>
            <a:r>
              <a:rPr lang="ru-RU" altLang="ru-RU" sz="2300" i="1" u="sng" dirty="0" smtClean="0">
                <a:solidFill>
                  <a:schemeClr val="tx1"/>
                </a:solidFill>
                <a:latin typeface="Times New Roman" pitchFamily="18" charset="0"/>
              </a:rPr>
              <a:t>«Областной центр развития творчества </a:t>
            </a:r>
            <a:endParaRPr lang="ru-RU" altLang="ru-RU" sz="2300" i="1" u="sng" dirty="0">
              <a:solidFill>
                <a:schemeClr val="tx1"/>
              </a:solidFill>
              <a:latin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ru-RU" altLang="ru-RU" sz="2300" i="1" u="sng" dirty="0" smtClean="0">
                <a:solidFill>
                  <a:schemeClr val="tx1"/>
                </a:solidFill>
                <a:latin typeface="Times New Roman" pitchFamily="18" charset="0"/>
              </a:rPr>
              <a:t>детей и юношества» </a:t>
            </a:r>
            <a:endParaRPr lang="ru-RU" altLang="ru-RU" sz="2300" i="1" u="sng" dirty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80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762" y="166484"/>
            <a:ext cx="10972800" cy="639761"/>
          </a:xfrm>
        </p:spPr>
        <p:txBody>
          <a:bodyPr>
            <a:normAutofit/>
          </a:bodyPr>
          <a:lstStyle/>
          <a:p>
            <a:r>
              <a:rPr lang="ru-RU" sz="31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Общее количество участников во ВсОШ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621693"/>
              </p:ext>
            </p:extLst>
          </p:nvPr>
        </p:nvGraphicFramePr>
        <p:xfrm>
          <a:off x="304799" y="884903"/>
          <a:ext cx="11385756" cy="1778509"/>
        </p:xfrm>
        <a:graphic>
          <a:graphicData uri="http://schemas.openxmlformats.org/drawingml/2006/table">
            <a:tbl>
              <a:tblPr/>
              <a:tblGrid>
                <a:gridCol w="4345859"/>
                <a:gridCol w="2247795"/>
                <a:gridCol w="2000043"/>
                <a:gridCol w="2792059"/>
              </a:tblGrid>
              <a:tr h="516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участников/год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2017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0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</a:t>
                      </a:r>
                      <a:endParaRPr lang="ru-RU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352 161</a:t>
                      </a:r>
                      <a:endParaRPr lang="ru-RU" sz="2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337 802</a:t>
                      </a:r>
                      <a:endParaRPr lang="ru-RU" sz="2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 panose="02020603050405020304" pitchFamily="18" charset="0"/>
                          <a:cs typeface="Times New Roman" pitchFamily="18" charset="0"/>
                        </a:rPr>
                        <a:t>-14359 чел.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 panose="02020603050405020304" pitchFamily="18" charset="0"/>
                          <a:cs typeface="Times New Roman" pitchFamily="18" charset="0"/>
                        </a:rPr>
                        <a:t>(н</a:t>
                      </a:r>
                      <a:r>
                        <a:rPr lang="ru-RU" sz="2400" b="1" i="1" dirty="0" smtClean="0">
                          <a:latin typeface="Times New Roman" pitchFamily="18" charset="0"/>
                          <a:ea typeface="Times New Roman" panose="02020603050405020304" pitchFamily="18" charset="0"/>
                          <a:cs typeface="Times New Roman" pitchFamily="18" charset="0"/>
                        </a:rPr>
                        <a:t>а 4,1% меньше предыдущего года)</a:t>
                      </a:r>
                      <a:endParaRPr lang="ru-RU" sz="2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231606126"/>
              </p:ext>
            </p:extLst>
          </p:nvPr>
        </p:nvGraphicFramePr>
        <p:xfrm>
          <a:off x="2517057" y="2271251"/>
          <a:ext cx="7069395" cy="4414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35785" y="45251"/>
            <a:ext cx="89349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0"/>
              </a:spcBef>
            </a:pPr>
            <a:r>
              <a:rPr lang="ru-RU" sz="3100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100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участников школьного этапа </a:t>
            </a:r>
            <a:r>
              <a:rPr lang="ru-RU" sz="31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ВсОШ</a:t>
            </a:r>
            <a:r>
              <a:rPr lang="ru-RU" sz="3100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1F497D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100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172858" y="3855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172858" y="63324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578097"/>
              </p:ext>
            </p:extLst>
          </p:nvPr>
        </p:nvGraphicFramePr>
        <p:xfrm>
          <a:off x="1917290" y="845575"/>
          <a:ext cx="8829731" cy="1261872"/>
        </p:xfrm>
        <a:graphic>
          <a:graphicData uri="http://schemas.openxmlformats.org/drawingml/2006/table">
            <a:tbl>
              <a:tblPr/>
              <a:tblGrid>
                <a:gridCol w="2248401"/>
                <a:gridCol w="2436194"/>
                <a:gridCol w="2007622"/>
                <a:gridCol w="2137514"/>
              </a:tblGrid>
              <a:tr h="33043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участников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Школьный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318 727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304 890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-13 837/- 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4,3%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2130907941"/>
              </p:ext>
            </p:extLst>
          </p:nvPr>
        </p:nvGraphicFramePr>
        <p:xfrm>
          <a:off x="2723534" y="2222090"/>
          <a:ext cx="6912079" cy="3972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959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874731109"/>
              </p:ext>
            </p:extLst>
          </p:nvPr>
        </p:nvGraphicFramePr>
        <p:xfrm>
          <a:off x="2900516" y="2492478"/>
          <a:ext cx="6341808" cy="3593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423435" y="157316"/>
            <a:ext cx="1119829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победителей и призеров школьного этапа ВсОШ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885756"/>
              </p:ext>
            </p:extLst>
          </p:nvPr>
        </p:nvGraphicFramePr>
        <p:xfrm>
          <a:off x="1553496" y="949031"/>
          <a:ext cx="9222657" cy="1261872"/>
        </p:xfrm>
        <a:graphic>
          <a:graphicData uri="http://schemas.openxmlformats.org/drawingml/2006/table">
            <a:tbl>
              <a:tblPr/>
              <a:tblGrid>
                <a:gridCol w="2348456"/>
                <a:gridCol w="2544606"/>
                <a:gridCol w="2176332"/>
                <a:gridCol w="2153263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Школьный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72 808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68 063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-4 745/ - 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6,5%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58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31" y="1594339"/>
            <a:ext cx="10539046" cy="39014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71600" y="142074"/>
            <a:ext cx="984738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Количественный рейтинг участия муниципальных образований в школьном этапе всероссийской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олимпиады школьников в 2017/18 учебном году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4579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747899" y="0"/>
            <a:ext cx="10637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Рейтинг эффективности участников школьного этапа всероссийской олимпиады школьников в 2017/18 учебном году</a:t>
            </a:r>
          </a:p>
        </p:txBody>
      </p:sp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4175861778"/>
              </p:ext>
            </p:extLst>
          </p:nvPr>
        </p:nvGraphicFramePr>
        <p:xfrm>
          <a:off x="1248032" y="1092199"/>
          <a:ext cx="10008973" cy="5382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8369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842889279"/>
              </p:ext>
            </p:extLst>
          </p:nvPr>
        </p:nvGraphicFramePr>
        <p:xfrm>
          <a:off x="2841522" y="2487562"/>
          <a:ext cx="6971071" cy="37657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/>
          </p:cNvSpPr>
          <p:nvPr/>
        </p:nvSpPr>
        <p:spPr>
          <a:xfrm>
            <a:off x="1318170" y="157316"/>
            <a:ext cx="9939765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участников муниципального этапа ВсОШ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241721"/>
              </p:ext>
            </p:extLst>
          </p:nvPr>
        </p:nvGraphicFramePr>
        <p:xfrm>
          <a:off x="1799303" y="949031"/>
          <a:ext cx="9557319" cy="1261872"/>
        </p:xfrm>
        <a:graphic>
          <a:graphicData uri="http://schemas.openxmlformats.org/drawingml/2006/table">
            <a:tbl>
              <a:tblPr/>
              <a:tblGrid>
                <a:gridCol w="2772698"/>
                <a:gridCol w="2214261"/>
                <a:gridCol w="2642874"/>
                <a:gridCol w="1927486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участников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Муниципальный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30 966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30 415</a:t>
                      </a:r>
                      <a:endParaRPr lang="ru-RU" sz="24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-551/- 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1,8 %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51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01312507"/>
              </p:ext>
            </p:extLst>
          </p:nvPr>
        </p:nvGraphicFramePr>
        <p:xfrm>
          <a:off x="2507226" y="2659626"/>
          <a:ext cx="6341808" cy="3593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3"/>
          <p:cNvSpPr txBox="1">
            <a:spLocks/>
          </p:cNvSpPr>
          <p:nvPr/>
        </p:nvSpPr>
        <p:spPr>
          <a:xfrm>
            <a:off x="147484" y="157316"/>
            <a:ext cx="1184787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победителей и призеров муниципального этапа ВсОШ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415309"/>
              </p:ext>
            </p:extLst>
          </p:nvPr>
        </p:nvGraphicFramePr>
        <p:xfrm>
          <a:off x="1052052" y="1243999"/>
          <a:ext cx="9832258" cy="1261872"/>
        </p:xfrm>
        <a:graphic>
          <a:graphicData uri="http://schemas.openxmlformats.org/drawingml/2006/table">
            <a:tbl>
              <a:tblPr/>
              <a:tblGrid>
                <a:gridCol w="3020166"/>
                <a:gridCol w="2196319"/>
                <a:gridCol w="2770790"/>
                <a:gridCol w="1844983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Муниципальный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5 964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5 995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+31/ +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0,5%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 txBox="1">
            <a:spLocks/>
          </p:cNvSpPr>
          <p:nvPr/>
        </p:nvSpPr>
        <p:spPr>
          <a:xfrm>
            <a:off x="747899" y="0"/>
            <a:ext cx="10637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Рейтинг эффективности участников муниципального этапа всероссийской олимпиады школьников в 2017/18 учебном году</a:t>
            </a: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899956478"/>
              </p:ext>
            </p:extLst>
          </p:nvPr>
        </p:nvGraphicFramePr>
        <p:xfrm>
          <a:off x="2020710" y="954107"/>
          <a:ext cx="8680241" cy="5703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6926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1396827" y="167148"/>
            <a:ext cx="9939765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участников регионального этапа ВсОШ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944448702"/>
              </p:ext>
            </p:extLst>
          </p:nvPr>
        </p:nvGraphicFramePr>
        <p:xfrm>
          <a:off x="2900517" y="2458064"/>
          <a:ext cx="7334864" cy="3854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349372"/>
              </p:ext>
            </p:extLst>
          </p:nvPr>
        </p:nvGraphicFramePr>
        <p:xfrm>
          <a:off x="1337187" y="919534"/>
          <a:ext cx="10191668" cy="1261872"/>
        </p:xfrm>
        <a:graphic>
          <a:graphicData uri="http://schemas.openxmlformats.org/drawingml/2006/table">
            <a:tbl>
              <a:tblPr/>
              <a:tblGrid>
                <a:gridCol w="2595204"/>
                <a:gridCol w="2811965"/>
                <a:gridCol w="2872074"/>
                <a:gridCol w="1912425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участников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Региональный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2 343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2 393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+50 /+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2,1 %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63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612094950"/>
              </p:ext>
            </p:extLst>
          </p:nvPr>
        </p:nvGraphicFramePr>
        <p:xfrm>
          <a:off x="2507226" y="2659626"/>
          <a:ext cx="6341808" cy="3593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3"/>
          <p:cNvSpPr txBox="1">
            <a:spLocks/>
          </p:cNvSpPr>
          <p:nvPr/>
        </p:nvSpPr>
        <p:spPr>
          <a:xfrm>
            <a:off x="531590" y="275303"/>
            <a:ext cx="1136544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победителей и призеров регионального этапа ВсОШ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176048"/>
              </p:ext>
            </p:extLst>
          </p:nvPr>
        </p:nvGraphicFramePr>
        <p:xfrm>
          <a:off x="1140542" y="1352154"/>
          <a:ext cx="9940414" cy="1261872"/>
        </p:xfrm>
        <a:graphic>
          <a:graphicData uri="http://schemas.openxmlformats.org/drawingml/2006/table">
            <a:tbl>
              <a:tblPr/>
              <a:tblGrid>
                <a:gridCol w="2531226"/>
                <a:gridCol w="2742641"/>
                <a:gridCol w="2801269"/>
                <a:gridCol w="1865278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Региональный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586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648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+62/ +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10,6%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747899" y="0"/>
            <a:ext cx="10637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Рейтинг эффективности участников регионального этапа всероссийской олимпиады школьников в 2017/18 учебном году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777514976"/>
              </p:ext>
            </p:extLst>
          </p:nvPr>
        </p:nvGraphicFramePr>
        <p:xfrm>
          <a:off x="1755648" y="954107"/>
          <a:ext cx="9473183" cy="5592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40119"/>
              </p:ext>
            </p:extLst>
          </p:nvPr>
        </p:nvGraphicFramePr>
        <p:xfrm>
          <a:off x="1699848" y="445477"/>
          <a:ext cx="9530859" cy="62555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6273"/>
                <a:gridCol w="3177293"/>
                <a:gridCol w="3177293"/>
              </a:tblGrid>
              <a:tr h="18522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</a:rPr>
                        <a:t>проходной балл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</a:rPr>
                        <a:t>призеры ЗЭ </a:t>
                      </a:r>
                      <a:r>
                        <a:rPr lang="ru-RU" sz="2400" dirty="0" err="1">
                          <a:effectLst/>
                        </a:rPr>
                        <a:t>ВсОШ</a:t>
                      </a:r>
                      <a:r>
                        <a:rPr lang="ru-RU" sz="2400" dirty="0">
                          <a:effectLst/>
                        </a:rPr>
                        <a:t> предыдущего года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</a:rPr>
                        <a:t>региональная квота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</a:tr>
              <a:tr h="3836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(23 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человека и, как </a:t>
                      </a:r>
                      <a:r>
                        <a:rPr lang="ru-RU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ПиПР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ЗЭ предыдущего года по предметам: биология, география, история, итальянский язык, математика, физика, французский язык, химия, </a:t>
                      </a: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география/1 чел., литература/3 чел.)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предметам: география, история, МХК, ОБЖ, право</a:t>
                      </a:r>
                      <a:r>
                        <a:rPr lang="ru-RU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292" marR="6529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6306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530943" y="167148"/>
            <a:ext cx="1080565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участников заключительного этапа ВсОШ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823493888"/>
              </p:ext>
            </p:extLst>
          </p:nvPr>
        </p:nvGraphicFramePr>
        <p:xfrm>
          <a:off x="2546554" y="2300748"/>
          <a:ext cx="7364361" cy="3657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446707"/>
              </p:ext>
            </p:extLst>
          </p:nvPr>
        </p:nvGraphicFramePr>
        <p:xfrm>
          <a:off x="1386348" y="899869"/>
          <a:ext cx="9655279" cy="1261872"/>
        </p:xfrm>
        <a:graphic>
          <a:graphicData uri="http://schemas.openxmlformats.org/drawingml/2006/table">
            <a:tbl>
              <a:tblPr/>
              <a:tblGrid>
                <a:gridCol w="3102310"/>
                <a:gridCol w="2020279"/>
                <a:gridCol w="2720916"/>
                <a:gridCol w="1811774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участников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Заключительный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-21/-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16,8 %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63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0584" y="1101969"/>
            <a:ext cx="1045698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Новосибирск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71</a:t>
            </a:r>
            <a: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</a:t>
            </a:r>
          </a:p>
          <a:p>
            <a:endParaRPr lang="ru-RU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СУНЦ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НГУ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районы и городские округа области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человека, из них: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 – из г.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Бердска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участнику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Маслянинский район и Новосибирский район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46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85681199"/>
              </p:ext>
            </p:extLst>
          </p:nvPr>
        </p:nvGraphicFramePr>
        <p:xfrm>
          <a:off x="2861187" y="2718619"/>
          <a:ext cx="6341808" cy="3593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3"/>
          <p:cNvSpPr txBox="1">
            <a:spLocks/>
          </p:cNvSpPr>
          <p:nvPr/>
        </p:nvSpPr>
        <p:spPr>
          <a:xfrm>
            <a:off x="423435" y="157316"/>
            <a:ext cx="1141460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Количество</a:t>
            </a: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победителей и призеров заключительного этапа ВсОШ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875321"/>
              </p:ext>
            </p:extLst>
          </p:nvPr>
        </p:nvGraphicFramePr>
        <p:xfrm>
          <a:off x="1523999" y="1293160"/>
          <a:ext cx="9104670" cy="1261872"/>
        </p:xfrm>
        <a:graphic>
          <a:graphicData uri="http://schemas.openxmlformats.org/drawingml/2006/table">
            <a:tbl>
              <a:tblPr/>
              <a:tblGrid>
                <a:gridCol w="2860866"/>
                <a:gridCol w="1969598"/>
                <a:gridCol w="2565752"/>
                <a:gridCol w="1708454"/>
              </a:tblGrid>
              <a:tr h="3019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2017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53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32915" algn="l"/>
                        </a:tabLst>
                      </a:pPr>
                      <a:r>
                        <a:rPr lang="ru-RU" sz="2400" b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Заключительный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54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43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-11/-</a:t>
                      </a:r>
                      <a:r>
                        <a:rPr lang="ru-RU" sz="2400" b="1" i="1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20,4%</a:t>
                      </a:r>
                      <a:endParaRPr lang="ru-RU" sz="2400" b="1" i="1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747899" y="0"/>
            <a:ext cx="106378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Эффективность участия на заключительном этапе всероссийской олимпиады школьников в 2017-2018 учебном году по общеобразовательным предметам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775526944"/>
              </p:ext>
            </p:extLst>
          </p:nvPr>
        </p:nvGraphicFramePr>
        <p:xfrm>
          <a:off x="2065867" y="1284111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70593"/>
              </p:ext>
            </p:extLst>
          </p:nvPr>
        </p:nvGraphicFramePr>
        <p:xfrm>
          <a:off x="988325" y="584775"/>
          <a:ext cx="10523793" cy="6190112"/>
        </p:xfrm>
        <a:graphic>
          <a:graphicData uri="http://schemas.openxmlformats.org/drawingml/2006/table">
            <a:tbl>
              <a:tblPr/>
              <a:tblGrid>
                <a:gridCol w="390531"/>
                <a:gridCol w="1551849"/>
                <a:gridCol w="922083"/>
                <a:gridCol w="903822"/>
                <a:gridCol w="1551849"/>
                <a:gridCol w="893426"/>
                <a:gridCol w="932479"/>
                <a:gridCol w="1551849"/>
                <a:gridCol w="893426"/>
                <a:gridCol w="932479"/>
              </a:tblGrid>
              <a:tr h="1555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№ п/п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Субъект Российской Федерации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в 2016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Победители и призеры 2016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Доля победителей и призеров в общем количестве участников команды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Субъект Российской Федерации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в 2017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Победители и призеры 2017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Доля победителей и призеров в общем количестве участников команды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Субъект Российской Федерации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100" b="1" dirty="0" smtClean="0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Победители и призеры </a:t>
                      </a:r>
                      <a:r>
                        <a:rPr lang="ru-RU" sz="1100" b="1" dirty="0" smtClean="0">
                          <a:latin typeface="Times New Roman"/>
                          <a:ea typeface="Calibri"/>
                          <a:cs typeface="Times New Roman"/>
                        </a:rPr>
                        <a:t>2018</a:t>
                      </a: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 г.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Доля победителей и призеров в общем количестве участников команды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г. Москва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г. Москва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817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Москва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906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г. Санкт-Петербург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г. Санкт-Петербург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Санкт-Петербург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183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Татарстан (Татарстан)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Татарстан (Татарстан)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 Татарстан (Татарстан)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Московская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Московская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Удмуртская Республика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Челябинская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Челябинская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Московская область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Новосибирская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Удмуртская Республика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Челябинская область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48%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Удмуртская Республика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Новосибирская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 Мордовия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42%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Нижегородская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Мордовия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Новосибирская область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41%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Кировская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Свердловская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Свердловская область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46%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Мордовия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Нижегородская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Кировская область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44%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1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Свердловская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Кировская область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36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Башкортостан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Республика Башкортостан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36%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7150" marR="571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644137" y="0"/>
            <a:ext cx="11002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Субъекты Российской Федерации, показавшие лучшие результаты участия (по количеству победителей и призеров)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заключительном этапе всероссийской олимпиады школьников в 2016 г</a:t>
            </a:r>
            <a:r>
              <a:rPr lang="ru-RU" sz="1600" b="1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., 2017 </a:t>
            </a:r>
            <a:r>
              <a:rPr lang="ru-RU" sz="1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г., 2018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2231922" y="2448231"/>
            <a:ext cx="78461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0316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1489</TotalTime>
  <Words>710</Words>
  <Application>Microsoft Office PowerPoint</Application>
  <PresentationFormat>Произвольный</PresentationFormat>
  <Paragraphs>262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Итоги всероссийской олимпиады школьников на территории Новосибирской области  в 2017-2018 учебном году </vt:lpstr>
      <vt:lpstr>Общее количество участников во ВсОШ</vt:lpstr>
      <vt:lpstr>Количество участников школьного этапа ВсОШ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всероссийской олимпиады школьников на территории Новосибирской области 2014-2015 учебный год</dc:title>
  <dc:creator>Пользователь</dc:creator>
  <cp:lastModifiedBy>UserOne</cp:lastModifiedBy>
  <cp:revision>204</cp:revision>
  <dcterms:created xsi:type="dcterms:W3CDTF">2015-09-16T04:24:36Z</dcterms:created>
  <dcterms:modified xsi:type="dcterms:W3CDTF">2018-09-19T07:25:04Z</dcterms:modified>
</cp:coreProperties>
</file>